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09" r:id="rId2"/>
    <p:sldId id="410" r:id="rId3"/>
    <p:sldId id="408" r:id="rId4"/>
    <p:sldId id="390" r:id="rId5"/>
    <p:sldId id="391" r:id="rId6"/>
    <p:sldId id="402" r:id="rId7"/>
    <p:sldId id="404" r:id="rId8"/>
    <p:sldId id="389" r:id="rId9"/>
    <p:sldId id="363" r:id="rId10"/>
    <p:sldId id="380" r:id="rId11"/>
    <p:sldId id="367" r:id="rId12"/>
    <p:sldId id="368" r:id="rId13"/>
    <p:sldId id="382" r:id="rId14"/>
    <p:sldId id="374" r:id="rId15"/>
    <p:sldId id="405" r:id="rId16"/>
    <p:sldId id="373" r:id="rId17"/>
    <p:sldId id="406" r:id="rId18"/>
    <p:sldId id="400" r:id="rId19"/>
    <p:sldId id="407" r:id="rId20"/>
    <p:sldId id="383" r:id="rId21"/>
    <p:sldId id="385" r:id="rId22"/>
    <p:sldId id="384" r:id="rId23"/>
    <p:sldId id="386" r:id="rId24"/>
    <p:sldId id="387" r:id="rId25"/>
    <p:sldId id="388" r:id="rId26"/>
    <p:sldId id="372" r:id="rId27"/>
    <p:sldId id="401" r:id="rId28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C9E645-F0A1-4BFB-8EDD-2B64597CF075}">
          <p14:sldIdLst>
            <p14:sldId id="409"/>
            <p14:sldId id="410"/>
            <p14:sldId id="408"/>
            <p14:sldId id="390"/>
            <p14:sldId id="391"/>
            <p14:sldId id="402"/>
            <p14:sldId id="404"/>
            <p14:sldId id="389"/>
            <p14:sldId id="363"/>
            <p14:sldId id="380"/>
            <p14:sldId id="367"/>
            <p14:sldId id="368"/>
            <p14:sldId id="382"/>
            <p14:sldId id="374"/>
            <p14:sldId id="405"/>
            <p14:sldId id="373"/>
            <p14:sldId id="406"/>
            <p14:sldId id="400"/>
            <p14:sldId id="407"/>
            <p14:sldId id="383"/>
            <p14:sldId id="385"/>
            <p14:sldId id="384"/>
            <p14:sldId id="386"/>
            <p14:sldId id="387"/>
            <p14:sldId id="388"/>
            <p14:sldId id="372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B. McAllister" initials="WB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1829" autoAdjust="0"/>
  </p:normalViewPr>
  <p:slideViewPr>
    <p:cSldViewPr>
      <p:cViewPr>
        <p:scale>
          <a:sx n="60" d="100"/>
          <a:sy n="60" d="100"/>
        </p:scale>
        <p:origin x="162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7D05A-B42B-42AA-88E1-BD288A9DAF0D}" type="doc">
      <dgm:prSet loTypeId="urn:microsoft.com/office/officeart/2005/8/layout/pyramid3" loCatId="pyramid" qsTypeId="urn:microsoft.com/office/officeart/2005/8/quickstyle/simple3" qsCatId="simple" csTypeId="urn:microsoft.com/office/officeart/2005/8/colors/colorful2" csCatId="colorful" phldr="1"/>
      <dgm:spPr/>
    </dgm:pt>
    <dgm:pt modelId="{8FA9C139-2F65-4E74-B711-DC0F59F9BD02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purgatory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interim storage for 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20-30 years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Records Retirement</a:t>
          </a:r>
        </a:p>
      </dgm:t>
    </dgm:pt>
    <dgm:pt modelId="{A58E9926-877F-473E-9D7B-A981FA6D45BD}" type="parTrans" cxnId="{BA4886E5-BEA2-444B-B9F2-BECB3B3C9968}">
      <dgm:prSet/>
      <dgm:spPr/>
      <dgm:t>
        <a:bodyPr/>
        <a:lstStyle/>
        <a:p>
          <a:endParaRPr lang="en-US"/>
        </a:p>
      </dgm:t>
    </dgm:pt>
    <dgm:pt modelId="{B88ED289-BAD8-4182-B80A-402A37EE45FF}" type="sibTrans" cxnId="{BA4886E5-BEA2-444B-B9F2-BECB3B3C9968}">
      <dgm:prSet/>
      <dgm:spPr/>
      <dgm:t>
        <a:bodyPr/>
        <a:lstStyle/>
        <a:p>
          <a:endParaRPr lang="en-US"/>
        </a:p>
      </dgm:t>
    </dgm:pt>
    <dgm:pt modelId="{D8435C89-6238-4337-BBE7-992810D213BD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Archives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permanently preserved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Archivists</a:t>
          </a:r>
        </a:p>
      </dgm:t>
    </dgm:pt>
    <dgm:pt modelId="{34CB89DD-754C-48C4-ADC2-7A3F8CEBDEB0}" type="parTrans" cxnId="{B3DAA6DD-9892-4443-8F37-F413637A22C5}">
      <dgm:prSet/>
      <dgm:spPr/>
      <dgm:t>
        <a:bodyPr/>
        <a:lstStyle/>
        <a:p>
          <a:endParaRPr lang="en-US"/>
        </a:p>
      </dgm:t>
    </dgm:pt>
    <dgm:pt modelId="{5A465EA5-D009-4CBF-9BC4-10ADFEEEA364}" type="sibTrans" cxnId="{B3DAA6DD-9892-4443-8F37-F413637A22C5}">
      <dgm:prSet/>
      <dgm:spPr/>
      <dgm:t>
        <a:bodyPr/>
        <a:lstStyle/>
        <a:p>
          <a:endParaRPr lang="en-US"/>
        </a:p>
      </dgm:t>
    </dgm:pt>
    <dgm:pt modelId="{42F32001-C2A1-4E92-BDC9-F36E9AC533BD}">
      <dgm:prSet phldrT="[Text]" custT="1"/>
      <dgm:spPr/>
      <dgm:t>
        <a:bodyPr/>
        <a:lstStyle/>
        <a:p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-Document Creator 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retained in the creating office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typically for 1-5 years</a:t>
          </a:r>
          <a:b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Record Creator</a:t>
          </a:r>
          <a:b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-Records Management</a:t>
          </a:r>
          <a:endParaRPr lang="en-US" sz="1200" dirty="0"/>
        </a:p>
      </dgm:t>
    </dgm:pt>
    <dgm:pt modelId="{26AA9EDB-36B6-446A-A765-6971F12C531C}" type="sibTrans" cxnId="{9E89324B-BC05-4B26-8351-C929EA7AE3D9}">
      <dgm:prSet/>
      <dgm:spPr/>
      <dgm:t>
        <a:bodyPr/>
        <a:lstStyle/>
        <a:p>
          <a:endParaRPr lang="en-US"/>
        </a:p>
      </dgm:t>
    </dgm:pt>
    <dgm:pt modelId="{D9A2927E-06C2-4C51-A994-DB747E567EFE}" type="parTrans" cxnId="{9E89324B-BC05-4B26-8351-C929EA7AE3D9}">
      <dgm:prSet/>
      <dgm:spPr/>
      <dgm:t>
        <a:bodyPr/>
        <a:lstStyle/>
        <a:p>
          <a:endParaRPr lang="en-US"/>
        </a:p>
      </dgm:t>
    </dgm:pt>
    <dgm:pt modelId="{4ECE0B28-C850-49C7-86DD-6269756990A2}" type="pres">
      <dgm:prSet presAssocID="{2F87D05A-B42B-42AA-88E1-BD288A9DAF0D}" presName="Name0" presStyleCnt="0">
        <dgm:presLayoutVars>
          <dgm:dir/>
          <dgm:animLvl val="lvl"/>
          <dgm:resizeHandles val="exact"/>
        </dgm:presLayoutVars>
      </dgm:prSet>
      <dgm:spPr/>
    </dgm:pt>
    <dgm:pt modelId="{07BDE8E4-AB73-4BB3-B860-A07BB359CF95}" type="pres">
      <dgm:prSet presAssocID="{42F32001-C2A1-4E92-BDC9-F36E9AC533BD}" presName="Name8" presStyleCnt="0"/>
      <dgm:spPr/>
    </dgm:pt>
    <dgm:pt modelId="{826FF26E-33AA-4694-9AA1-65DEB60B9F23}" type="pres">
      <dgm:prSet presAssocID="{42F32001-C2A1-4E92-BDC9-F36E9AC533BD}" presName="level" presStyleLbl="node1" presStyleIdx="0" presStyleCnt="3" custLinFactNeighborX="-3334">
        <dgm:presLayoutVars>
          <dgm:chMax val="1"/>
          <dgm:bulletEnabled val="1"/>
        </dgm:presLayoutVars>
      </dgm:prSet>
      <dgm:spPr/>
    </dgm:pt>
    <dgm:pt modelId="{2982A4DD-1D13-4E5C-80F7-C2C06F47AA19}" type="pres">
      <dgm:prSet presAssocID="{42F32001-C2A1-4E92-BDC9-F36E9AC533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4373A9-43A4-47DC-AB73-3C0D33C2AC45}" type="pres">
      <dgm:prSet presAssocID="{8FA9C139-2F65-4E74-B711-DC0F59F9BD02}" presName="Name8" presStyleCnt="0"/>
      <dgm:spPr/>
    </dgm:pt>
    <dgm:pt modelId="{D81943CE-A38A-40E5-BA93-29E55AC657E4}" type="pres">
      <dgm:prSet presAssocID="{8FA9C139-2F65-4E74-B711-DC0F59F9BD02}" presName="level" presStyleLbl="node1" presStyleIdx="1" presStyleCnt="3">
        <dgm:presLayoutVars>
          <dgm:chMax val="1"/>
          <dgm:bulletEnabled val="1"/>
        </dgm:presLayoutVars>
      </dgm:prSet>
      <dgm:spPr/>
    </dgm:pt>
    <dgm:pt modelId="{A792D635-9A96-4A53-B293-1BC63976ED51}" type="pres">
      <dgm:prSet presAssocID="{8FA9C139-2F65-4E74-B711-DC0F59F9BD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8C4C05-9FA1-44F8-A3BA-48C6BB3B200D}" type="pres">
      <dgm:prSet presAssocID="{D8435C89-6238-4337-BBE7-992810D213BD}" presName="Name8" presStyleCnt="0"/>
      <dgm:spPr/>
    </dgm:pt>
    <dgm:pt modelId="{477BD958-0D7C-4DF4-B6AE-897D34549EF2}" type="pres">
      <dgm:prSet presAssocID="{D8435C89-6238-4337-BBE7-992810D213BD}" presName="level" presStyleLbl="node1" presStyleIdx="2" presStyleCnt="3">
        <dgm:presLayoutVars>
          <dgm:chMax val="1"/>
          <dgm:bulletEnabled val="1"/>
        </dgm:presLayoutVars>
      </dgm:prSet>
      <dgm:spPr/>
    </dgm:pt>
    <dgm:pt modelId="{D42550AE-5920-4080-A466-A901530E0A1F}" type="pres">
      <dgm:prSet presAssocID="{D8435C89-6238-4337-BBE7-992810D213B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519513B-D10A-4447-A4E0-C5CC8716F29D}" type="presOf" srcId="{42F32001-C2A1-4E92-BDC9-F36E9AC533BD}" destId="{2982A4DD-1D13-4E5C-80F7-C2C06F47AA19}" srcOrd="1" destOrd="0" presId="urn:microsoft.com/office/officeart/2005/8/layout/pyramid3"/>
    <dgm:cxn modelId="{AA7A5168-A199-44D7-B66E-45B22E089839}" type="presOf" srcId="{2F87D05A-B42B-42AA-88E1-BD288A9DAF0D}" destId="{4ECE0B28-C850-49C7-86DD-6269756990A2}" srcOrd="0" destOrd="0" presId="urn:microsoft.com/office/officeart/2005/8/layout/pyramid3"/>
    <dgm:cxn modelId="{9E89324B-BC05-4B26-8351-C929EA7AE3D9}" srcId="{2F87D05A-B42B-42AA-88E1-BD288A9DAF0D}" destId="{42F32001-C2A1-4E92-BDC9-F36E9AC533BD}" srcOrd="0" destOrd="0" parTransId="{D9A2927E-06C2-4C51-A994-DB747E567EFE}" sibTransId="{26AA9EDB-36B6-446A-A765-6971F12C531C}"/>
    <dgm:cxn modelId="{17207C94-6CFD-41E6-A59F-EFBA92C4ED9C}" type="presOf" srcId="{8FA9C139-2F65-4E74-B711-DC0F59F9BD02}" destId="{D81943CE-A38A-40E5-BA93-29E55AC657E4}" srcOrd="0" destOrd="0" presId="urn:microsoft.com/office/officeart/2005/8/layout/pyramid3"/>
    <dgm:cxn modelId="{534EFDAC-8D97-4770-92D1-4A0393F179DD}" type="presOf" srcId="{42F32001-C2A1-4E92-BDC9-F36E9AC533BD}" destId="{826FF26E-33AA-4694-9AA1-65DEB60B9F23}" srcOrd="0" destOrd="0" presId="urn:microsoft.com/office/officeart/2005/8/layout/pyramid3"/>
    <dgm:cxn modelId="{DFBC3FB1-57CF-41B7-B776-A43F9FC1DD91}" type="presOf" srcId="{D8435C89-6238-4337-BBE7-992810D213BD}" destId="{477BD958-0D7C-4DF4-B6AE-897D34549EF2}" srcOrd="0" destOrd="0" presId="urn:microsoft.com/office/officeart/2005/8/layout/pyramid3"/>
    <dgm:cxn modelId="{2089FEB5-9D07-4B86-9F36-96A5CFDD8B64}" type="presOf" srcId="{8FA9C139-2F65-4E74-B711-DC0F59F9BD02}" destId="{A792D635-9A96-4A53-B293-1BC63976ED51}" srcOrd="1" destOrd="0" presId="urn:microsoft.com/office/officeart/2005/8/layout/pyramid3"/>
    <dgm:cxn modelId="{B3DAA6DD-9892-4443-8F37-F413637A22C5}" srcId="{2F87D05A-B42B-42AA-88E1-BD288A9DAF0D}" destId="{D8435C89-6238-4337-BBE7-992810D213BD}" srcOrd="2" destOrd="0" parTransId="{34CB89DD-754C-48C4-ADC2-7A3F8CEBDEB0}" sibTransId="{5A465EA5-D009-4CBF-9BC4-10ADFEEEA364}"/>
    <dgm:cxn modelId="{BA4886E5-BEA2-444B-B9F2-BECB3B3C9968}" srcId="{2F87D05A-B42B-42AA-88E1-BD288A9DAF0D}" destId="{8FA9C139-2F65-4E74-B711-DC0F59F9BD02}" srcOrd="1" destOrd="0" parTransId="{A58E9926-877F-473E-9D7B-A981FA6D45BD}" sibTransId="{B88ED289-BAD8-4182-B80A-402A37EE45FF}"/>
    <dgm:cxn modelId="{38A0BCF4-7806-444C-9068-7F0FF629A34A}" type="presOf" srcId="{D8435C89-6238-4337-BBE7-992810D213BD}" destId="{D42550AE-5920-4080-A466-A901530E0A1F}" srcOrd="1" destOrd="0" presId="urn:microsoft.com/office/officeart/2005/8/layout/pyramid3"/>
    <dgm:cxn modelId="{8C89C400-5132-477C-A6A4-F0EE8C6FE902}" type="presParOf" srcId="{4ECE0B28-C850-49C7-86DD-6269756990A2}" destId="{07BDE8E4-AB73-4BB3-B860-A07BB359CF95}" srcOrd="0" destOrd="0" presId="urn:microsoft.com/office/officeart/2005/8/layout/pyramid3"/>
    <dgm:cxn modelId="{582FF662-1B0A-46A2-BF30-383A6759EE2E}" type="presParOf" srcId="{07BDE8E4-AB73-4BB3-B860-A07BB359CF95}" destId="{826FF26E-33AA-4694-9AA1-65DEB60B9F23}" srcOrd="0" destOrd="0" presId="urn:microsoft.com/office/officeart/2005/8/layout/pyramid3"/>
    <dgm:cxn modelId="{D1135488-C595-425A-ABAB-07BA4D757993}" type="presParOf" srcId="{07BDE8E4-AB73-4BB3-B860-A07BB359CF95}" destId="{2982A4DD-1D13-4E5C-80F7-C2C06F47AA19}" srcOrd="1" destOrd="0" presId="urn:microsoft.com/office/officeart/2005/8/layout/pyramid3"/>
    <dgm:cxn modelId="{79E90D40-227A-4E00-8F94-BCBA5448810D}" type="presParOf" srcId="{4ECE0B28-C850-49C7-86DD-6269756990A2}" destId="{564373A9-43A4-47DC-AB73-3C0D33C2AC45}" srcOrd="1" destOrd="0" presId="urn:microsoft.com/office/officeart/2005/8/layout/pyramid3"/>
    <dgm:cxn modelId="{B32CABB9-82F7-409C-A520-8FDF7F08EDA8}" type="presParOf" srcId="{564373A9-43A4-47DC-AB73-3C0D33C2AC45}" destId="{D81943CE-A38A-40E5-BA93-29E55AC657E4}" srcOrd="0" destOrd="0" presId="urn:microsoft.com/office/officeart/2005/8/layout/pyramid3"/>
    <dgm:cxn modelId="{CB242BA0-DA69-4040-9C7B-3D7BF9DE10D3}" type="presParOf" srcId="{564373A9-43A4-47DC-AB73-3C0D33C2AC45}" destId="{A792D635-9A96-4A53-B293-1BC63976ED51}" srcOrd="1" destOrd="0" presId="urn:microsoft.com/office/officeart/2005/8/layout/pyramid3"/>
    <dgm:cxn modelId="{F717ABC2-625B-4B0C-A2FA-8247BA582E67}" type="presParOf" srcId="{4ECE0B28-C850-49C7-86DD-6269756990A2}" destId="{438C4C05-9FA1-44F8-A3BA-48C6BB3B200D}" srcOrd="2" destOrd="0" presId="urn:microsoft.com/office/officeart/2005/8/layout/pyramid3"/>
    <dgm:cxn modelId="{075E3C5C-BF8E-4EDF-8C6A-07629AC1FBEC}" type="presParOf" srcId="{438C4C05-9FA1-44F8-A3BA-48C6BB3B200D}" destId="{477BD958-0D7C-4DF4-B6AE-897D34549EF2}" srcOrd="0" destOrd="0" presId="urn:microsoft.com/office/officeart/2005/8/layout/pyramid3"/>
    <dgm:cxn modelId="{5CD3C805-F5D0-4995-88F9-841BD621EDD7}" type="presParOf" srcId="{438C4C05-9FA1-44F8-A3BA-48C6BB3B200D}" destId="{D42550AE-5920-4080-A466-A901530E0A1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FF26E-33AA-4694-9AA1-65DEB60B9F23}">
      <dsp:nvSpPr>
        <dsp:cNvPr id="0" name=""/>
        <dsp:cNvSpPr/>
      </dsp:nvSpPr>
      <dsp:spPr>
        <a:xfrm rot="10800000">
          <a:off x="0" y="0"/>
          <a:ext cx="9144000" cy="22860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-Document Creator 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retained in the creating office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typically for 1-5 years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Record Creator</a:t>
          </a:r>
          <a:b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-Records Management</a:t>
          </a:r>
          <a:endParaRPr lang="en-US" sz="1200" kern="1200" dirty="0"/>
        </a:p>
      </dsp:txBody>
      <dsp:txXfrm rot="-10800000">
        <a:off x="1600199" y="0"/>
        <a:ext cx="5943600" cy="2286000"/>
      </dsp:txXfrm>
    </dsp:sp>
    <dsp:sp modelId="{D81943CE-A38A-40E5-BA93-29E55AC657E4}">
      <dsp:nvSpPr>
        <dsp:cNvPr id="0" name=""/>
        <dsp:cNvSpPr/>
      </dsp:nvSpPr>
      <dsp:spPr>
        <a:xfrm rot="10800000">
          <a:off x="1524000" y="2286000"/>
          <a:ext cx="6095999" cy="22860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purgatory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interim storage for 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20-30 years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Records Retirement</a:t>
          </a:r>
        </a:p>
      </dsp:txBody>
      <dsp:txXfrm rot="-10800000">
        <a:off x="2590800" y="2286000"/>
        <a:ext cx="3962400" cy="2286000"/>
      </dsp:txXfrm>
    </dsp:sp>
    <dsp:sp modelId="{477BD958-0D7C-4DF4-B6AE-897D34549EF2}">
      <dsp:nvSpPr>
        <dsp:cNvPr id="0" name=""/>
        <dsp:cNvSpPr/>
      </dsp:nvSpPr>
      <dsp:spPr>
        <a:xfrm rot="10800000">
          <a:off x="3048000" y="4572000"/>
          <a:ext cx="3047999" cy="22860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Archives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permanently preserved</a:t>
          </a:r>
          <a:b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Archivists</a:t>
          </a:r>
        </a:p>
      </dsp:txBody>
      <dsp:txXfrm rot="-10800000">
        <a:off x="3048000" y="4572000"/>
        <a:ext cx="3047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F240F8-AE19-4E99-8CD5-6656DBCA6E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D2090-4364-4365-941D-55AC4ED49B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ADF22B5-8A7D-4A9B-A94D-8E8CC7E2A664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6453-28ED-4753-AEED-92B2A1CAE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B193A-6A10-4139-8267-7C558641A3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3521CE3D-4C03-483E-B889-1034CCD02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06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C0D00-4C16-4F42-88DF-58998C20CE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92B13-A9FB-455F-8793-3F87A47AEA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A87A1F-0E85-4D92-8771-648D3F3D5395}" type="datetimeFigureOut">
              <a:rPr lang="en-US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DE9A31-AF40-44C6-BEEB-6ECB8F4DE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C68D2F-DF87-40D2-8705-2B3F2A481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60BDC-218F-40CF-9F5F-9213BFD9D1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23921-5E22-4908-A433-74B5D99FB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20BD69-9C5B-4921-AB8E-BB48453076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02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F0FD-FD19-5002-D59F-999F0AE05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8757F-01E8-0530-CD62-D0A957969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403AA-5196-BD40-C891-ABBC7F82B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B554-CADB-869A-6C72-B2857A2D2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08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A044-328E-CCE3-FBC1-668F96591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92E57-CE48-182A-4EF3-E20CC7A3B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2EC7E-AA26-EF0C-3729-1682230A7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3A054-CFAB-6300-DDBA-DB2ACB2DD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810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1B7C1-39F0-CB64-B728-EB8121A4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56B63-402F-EDA0-24E1-798C39E6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2B658-DFB8-CC79-47CF-8465666D0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7462-906C-84C8-77B3-CFF042455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88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4D952-FE98-33AA-A4E0-92CB27ABD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BBF2A-85F8-298C-AB80-040D58253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F739F-4A86-A96E-5213-DC90C29A9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3DAAF-4BA4-A74F-AC4B-79099ECF3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54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57BF6-D0FA-34E1-E5E3-3942FE70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BF696-017A-37C8-E9D7-2C33E9A3E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C64F8-BDAE-25F1-393E-F60DED0C0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EFD65-7BC6-6DCC-728E-81C4C6123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4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AA18B-25C8-E2D4-CF09-83A87BE5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64C03-E073-407A-0771-23B8A3B10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D0C41-46B6-16B3-F29C-D5069EA83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5A032-5784-48A2-CF4C-84292A907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78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B6F7-1B07-0B2F-C418-1321C0349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D4643-6A4E-7E0C-A0D5-9BCB792FD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3ED0F-CC3F-11C1-E616-6B935B441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9CA68-B887-8399-A776-99F0CB395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067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0D90-0FAE-5536-05AB-4D7E2D81B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51B98-028D-CDD7-F18D-7FD8A1071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02704-2677-87B1-32C8-E9E721C07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A3C22-8B1D-3C9E-3619-5825086A5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51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7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EFF9-8918-9E0F-5DC3-0CBA78C8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2576E-7215-70F8-4629-8C42EB3C2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9A8A1-7D6D-7338-D714-43E3D648F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D0D36-B58C-8E5B-4A7B-1EE78141D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3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70A40-BE72-AC4D-3122-B601A9B69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EE0F2-F78D-0F5B-09D9-8346B3CE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33032-1C5B-ACD2-E556-5603C1AD5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215F0-7CE9-FDD4-E0C0-C2516170D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1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B5C2-45D1-7E35-0A48-96EA6D392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2DE04-2D54-D164-704A-E68725CF4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C0DDC-E45A-0EAB-D4CB-F9F955DA2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95135-4B91-D324-6D1A-E589A49BE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03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30CA-9CF3-AA8C-5628-69939F0F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057C3-BA41-15E0-BAAD-B771E248B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FDEA0-8EA1-8660-78B2-351C72785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AED7A-8A1B-F9FA-9BAD-21BEC4988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09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613D-C767-09DD-5C2A-F8E0D231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7B384-EBF5-E438-8DE1-37EBD648C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8F19D-EACF-9A19-844C-5C0F6746A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BFCD8-96E9-2C49-4868-8964EB67C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138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E006-1AAF-9C26-6DF5-D979ACBD3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8C70D-BC6F-0C99-7B9F-50E93757B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52C11-F0B4-8416-F51F-0E7464911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0EDF5-2C49-A886-3889-6DB07552C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98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6968-56CA-3E0B-C509-93D25C0B1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AF4FD-83A4-292C-3EAC-02B052878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A5E77-B2AD-3F1B-92D2-857DF8B2F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1B2D6-0341-5945-DDAA-E2C1F4E3E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0BD69-9C5B-4921-AB8E-BB48453076D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9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70BA-B9B3-E59C-D4A6-F6F1C8BD1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2D6AB-CD19-9A72-13E7-3C750F536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8B08E-0433-3C10-046B-95A714FD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193E9-F1F5-45C6-9649-1727CD244A87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BD98-BC7E-75CE-E2DE-B012D7EB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ABB59-388D-5318-D823-7FF00528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AA2C1-2731-4519-A1EC-3E7201E724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41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FDF2-7117-9FB4-57A7-A88FF7ED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A28CC-3E85-9439-A94A-D36BE59BD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59F97-CB4B-CD78-4811-35DFDFA1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92FC4-3B3F-45B9-B54F-8D7F62302318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68A5-7BC6-D061-080A-A6E1188F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9E51-6A4F-2276-FBA0-0502A904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72833-D616-49D7-9E60-94C889A0F70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7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2865B-7387-5DED-6A91-BD8DE603D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7FD7F-55F0-E56E-4EAB-36D48BDCD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9C771-E627-CD2D-87EF-FF725769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C63F4-826C-4BEE-8FCD-A4DADC3EE97D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7E5D-5304-4101-13F9-118BE12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2F57-10EA-DAA6-E59A-F12C2A17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1CD6-865C-4458-8F9D-7ED27E1622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814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EB02-634C-3A4C-F3DD-6C750554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3562C-A406-D555-EAFC-7A5DC017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D15B-481C-8A3A-AE2B-5B8E421C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4584B-806E-4B86-BC27-B9805A13B3D3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1F2E-C4B5-B338-1D3A-DE8794D3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8C57-DEDC-0BE5-D445-3C7FE58A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548A0-13F9-4479-AD77-234518EE31E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7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6534-0179-1724-7E63-13B2CCFD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F3E78-70B0-306F-EE4D-95E5EC3E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2016-D8AE-071C-BF9E-26128E8F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35098-9DD1-432B-9AA6-7746BFD3DFE5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6C98-DC8E-3E5A-6672-242736DB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8413-983D-79E7-AE05-294606F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A83D7-C83B-4019-8172-9CBF91DF7A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4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C6B3-5463-6A24-C222-18417C96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8083-1017-96D1-01BE-93067A212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900E-6CDB-8855-FD12-4BAB58E37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5F580-4F2D-DABD-4939-469A28F9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19325-86C5-4796-AD55-598F09EE097E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32C27-CD76-E199-06B1-3074907D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02603-9721-C138-57CA-1633EBEA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66411-F475-468B-B406-2D584349C7E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506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63F7-087F-DDD6-A14D-D027E6EB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623CF-8BB6-AE03-A7EF-208610E8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0FD51-C1FB-7F1C-1B02-A08D465F5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3EE1D-9364-ADFF-62BC-B3376A254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C7022-57DD-B06F-602D-E5006B4B3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F9A89-07E5-68E6-DA03-BB70ABE7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BB85A-8C11-4A77-8AFC-5C01E24366CD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31059-F269-13CB-E2B7-E379BC6A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5C1DA-3909-C528-3AF9-33157C7F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EAE2E-CBB7-48BE-A68E-4CFB7C40CB3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37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F52A-44FC-2E45-2E65-A460A883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255FA-2E53-7750-E352-4EDD8D87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CA4C9-614D-4749-BC42-B5240500E30B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F9976-55B6-C0DC-C20D-FDE5B1D4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A1C47-D0CB-3A2B-2C5D-DE067139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91E5C-F90C-45D3-9BA6-B9452043D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45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DD2E7-D0D5-3C83-8508-E4E574A4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F3AE4-3002-4C42-8DBF-B46858E333F5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B7D97-CD80-7C16-006A-19BEA5D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05A2-8006-357D-7AD6-9A214E4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767BF-6A1D-47A5-9593-5FDD4182A40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31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C592-17CE-1ABE-D6C0-CD5EBE7F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826C-891E-45E6-5C7D-F21F5423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FB9F1-08D8-C7BB-0745-DC673377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D5DB8-FC6E-BEDD-18B0-FAB5276C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93D02E-996E-47EA-ABA7-8091EB2AEF16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42537-B980-FE26-144B-E2EEDE56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DE477-EA4B-1D47-39AA-4C3E274D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9F02A-A66A-46C4-B920-9A2AD80456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819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43AC-52EE-3142-208E-078B29C1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E507D-7C90-892F-2C86-A2ACE8509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0B5B-5665-2194-6C47-54FBEA355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7E0BF-3CE2-295F-6F5C-9AA6FAF3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6AE1D-D085-4333-8C2C-0EEE5EA5B1CB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BBAF7-7E00-0D1D-D6D6-D0817693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E5C4-AE8D-1FA3-ADBC-97F639AF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9491-7ED7-46B0-BBEB-F51A1177522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3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8A8F9-D231-E06C-3769-474C1B8A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0AA1-5062-EBE8-E551-AEAC1EDB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3FE4-774E-D335-51EB-DD454FED7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073FA73-1AC3-46BD-AE90-F2A8D0CADA6F}" type="datetimeFigureOut">
              <a:rPr lang="en-US" smtClean="0"/>
              <a:pPr>
                <a:defRPr/>
              </a:pPr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8333-3A31-3C4F-1B11-840614B63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7E0F4-5CB9-25D5-7A8F-7515C7486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A27C6DE3-DF94-4D18-9EED-ECEDB758DB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53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state.gov/historicaldocuments/frus1969-76ve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ganlibrary.gov/public/archives/audiovisual/contactsheets/c27897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brary-archives.canada.ca/e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presidential-libraries/search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state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istory.state.gov/historicaldocuments/frus1969-76ve03/sourc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research/foreign-policy/state-dept/rg-59-central-files/1973-197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istory.state.gov/historicaldocuments" TargetMode="External"/><Relationship Id="rId5" Type="http://schemas.openxmlformats.org/officeDocument/2006/relationships/hyperlink" Target="https://www.loc.gov/coll/nucmc/" TargetMode="External"/><Relationship Id="rId4" Type="http://schemas.openxmlformats.org/officeDocument/2006/relationships/hyperlink" Target="https://www.archives.gov/research/foreign-policy/state-dept/rg-59-central-files/1910-196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wbm8@georgetown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i.gov/files/documents/FOIA/Public_CAPCO_Register%20and%20Manual%20v5.1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y.state.gov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ational Archives at College Park, Maryland | National Archives">
            <a:extLst>
              <a:ext uri="{FF2B5EF4-FFF2-40B4-BE49-F238E27FC236}">
                <a16:creationId xmlns:a16="http://schemas.microsoft.com/office/drawing/2014/main" id="{CD187DD2-9226-7A68-9B7E-010B6497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2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2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7E83E-BB80-1D6C-4D60-F87523890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82ADD9-083E-4DCF-C71E-E50770345218}"/>
              </a:ext>
            </a:extLst>
          </p:cNvPr>
          <p:cNvSpPr txBox="1"/>
          <p:nvPr/>
        </p:nvSpPr>
        <p:spPr>
          <a:xfrm>
            <a:off x="0" y="0"/>
            <a:ext cx="8991600" cy="250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United Nations Conference on the Law of the Sea </a:t>
            </a:r>
            <a:b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(negotiated 1973-1982)</a:t>
            </a:r>
            <a:br>
              <a:rPr lang="en-US" sz="28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https://history.state.gov/historicaldocuments/frus1969-76ve03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3" name="Picture 2" descr="A screenshot of a web page">
            <a:extLst>
              <a:ext uri="{FF2B5EF4-FFF2-40B4-BE49-F238E27FC236}">
                <a16:creationId xmlns:a16="http://schemas.microsoft.com/office/drawing/2014/main" id="{4765E7E0-2DDE-E8F3-23F0-0A4E00EF1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8350D-5EAA-6C5C-ED85-443F78534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8B3417-46E2-67A6-3AD7-5B53184EDB4B}"/>
              </a:ext>
            </a:extLst>
          </p:cNvPr>
          <p:cNvSpPr txBox="1"/>
          <p:nvPr/>
        </p:nvSpPr>
        <p:spPr>
          <a:xfrm>
            <a:off x="0" y="0"/>
            <a:ext cx="9144000" cy="554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SOSUS </a:t>
            </a:r>
            <a:r>
              <a:rPr lang="en-US" sz="2800" b="1" i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System, 1951-1991: SECRET!</a:t>
            </a:r>
            <a:br>
              <a:rPr lang="en-US" sz="2800" b="1" i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b="1" i="1" u="sng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Design: Track Soviet submarines in the North Atlantic and Eastern Pacific oceans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Implementation: SECRET listening stations positioned at costal sites around the Atlantic and Pacific Oceans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				--- and ---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U.S. Navy ships trailing towed arrays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Public justification: “oceanographic research” </a:t>
            </a:r>
          </a:p>
        </p:txBody>
      </p:sp>
    </p:spTree>
    <p:extLst>
      <p:ext uri="{BB962C8B-B14F-4D97-AF65-F5344CB8AC3E}">
        <p14:creationId xmlns:p14="http://schemas.microsoft.com/office/powerpoint/2010/main" val="415244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95B5-9A25-F303-3D01-45CC6009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C08014-6FD8-8ACA-B5A4-A80DF166AF98}"/>
              </a:ext>
            </a:extLst>
          </p:cNvPr>
          <p:cNvSpPr txBox="1"/>
          <p:nvPr/>
        </p:nvSpPr>
        <p:spPr>
          <a:xfrm>
            <a:off x="0" y="1143000"/>
            <a:ext cx="9144000" cy="277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i="1" u="sng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/>
            <a:endParaRPr lang="en-US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C1D54-55BF-0226-07D0-997F32F1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" y="685800"/>
            <a:ext cx="9145054" cy="57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65E274-ADCC-7FAC-517E-ABCF9723B22E}"/>
              </a:ext>
            </a:extLst>
          </p:cNvPr>
          <p:cNvSpPr txBox="1"/>
          <p:nvPr/>
        </p:nvSpPr>
        <p:spPr>
          <a:xfrm>
            <a:off x="0" y="1447800"/>
            <a:ext cx="9144000" cy="405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POINT: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Look out for seemingly </a:t>
            </a:r>
            <a:r>
              <a:rPr lang="en-US" sz="3200" b="1" dirty="0"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nnocuous </a:t>
            </a:r>
            <a:r>
              <a:rPr lang="en-US" sz="3200" b="1" dirty="0">
                <a:latin typeface="Times New Roman" panose="02020603050405020304" pitchFamily="18" charset="0"/>
                <a:ea typeface="Aptos" panose="020B0004020202020204" pitchFamily="34" charset="0"/>
              </a:rPr>
              <a:t>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spects, or </a:t>
            </a:r>
            <a:r>
              <a:rPr lang="en-US" sz="3200" b="1" dirty="0">
                <a:latin typeface="Times New Roman" panose="02020603050405020304" pitchFamily="18" charset="0"/>
                <a:ea typeface="Aptos" panose="020B0004020202020204" pitchFamily="34" charset="0"/>
              </a:rPr>
              <a:t>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dirty="0">
                <a:latin typeface="Times New Roman" panose="02020603050405020304" pitchFamily="18" charset="0"/>
                <a:ea typeface="Aptos" panose="020B0004020202020204" pitchFamily="34" charset="0"/>
              </a:rPr>
              <a:t>r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ationales, or </a:t>
            </a:r>
            <a:r>
              <a:rPr lang="en-US" sz="3200" b="1" dirty="0">
                <a:latin typeface="Times New Roman" panose="02020603050405020304" pitchFamily="18" charset="0"/>
                <a:ea typeface="Aptos" panose="020B0004020202020204" pitchFamily="34" charset="0"/>
              </a:rPr>
              <a:t>explanations that “don’t add up”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and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 </a:t>
            </a:r>
            <a:r>
              <a:rPr lang="en-US" sz="3200" b="1" dirty="0">
                <a:latin typeface="Times New Roman" panose="02020603050405020304" pitchFamily="18" charset="0"/>
                <a:ea typeface="Aptos" panose="020B0004020202020204" pitchFamily="34" charset="0"/>
              </a:rPr>
              <a:t>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repared to “Connect the Dots”</a:t>
            </a:r>
          </a:p>
        </p:txBody>
      </p:sp>
    </p:spTree>
    <p:extLst>
      <p:ext uri="{BB962C8B-B14F-4D97-AF65-F5344CB8AC3E}">
        <p14:creationId xmlns:p14="http://schemas.microsoft.com/office/powerpoint/2010/main" val="96638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F988-0BB2-A91A-C009-E6F47CAD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FA4A5-878B-6797-0AAE-E9862E723D1C}"/>
              </a:ext>
            </a:extLst>
          </p:cNvPr>
          <p:cNvSpPr txBox="1"/>
          <p:nvPr/>
        </p:nvSpPr>
        <p:spPr>
          <a:xfrm>
            <a:off x="0" y="1143000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4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USING THE ARCHIVES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/>
            <a:r>
              <a:rPr lang="en-US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Communicate with the 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Archives Before You Arrive</a:t>
            </a:r>
            <a:br>
              <a:rPr lang="en-US" sz="2800" b="1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b="1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/>
            <a:r>
              <a:rPr lang="en-US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“Write Ahead! Write</a:t>
            </a:r>
            <a:r>
              <a:rPr lang="en-US" sz="2800" b="1" dirty="0">
                <a:highlight>
                  <a:srgbClr val="FF00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Ahead! Write Ahead!”</a:t>
            </a:r>
            <a:endParaRPr lang="en-US" sz="28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10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CEEB-16DA-5DC4-92C3-E2284314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CD0925-03F3-3329-F508-67F55F5F80AD}"/>
              </a:ext>
            </a:extLst>
          </p:cNvPr>
          <p:cNvSpPr txBox="1"/>
          <p:nvPr/>
        </p:nvSpPr>
        <p:spPr>
          <a:xfrm>
            <a:off x="0" y="0"/>
            <a:ext cx="9144000" cy="636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Archives are Like a Family or a Culture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They all have some things in common, but each is also unique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i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i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Commonalities</a:t>
            </a:r>
            <a:br>
              <a:rPr lang="en-US" sz="2800" i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i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 Archivists (some more helpful than others)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 Finding Aids (some more comprehensible than others)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 Organization of Records: (some more coherent than others)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0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21A3-170B-E316-2114-D027AD4E1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1BD82-95FE-E31F-4719-28A5B8CBC472}"/>
              </a:ext>
            </a:extLst>
          </p:cNvPr>
          <p:cNvSpPr txBox="1"/>
          <p:nvPr/>
        </p:nvSpPr>
        <p:spPr>
          <a:xfrm>
            <a:off x="0" y="0"/>
            <a:ext cx="9144000" cy="692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Archives are Like a Family or a Culture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They all have some things in common, but each is also unique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i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i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Unique Aspects</a:t>
            </a:r>
            <a:br>
              <a:rPr lang="en-US" sz="2800" i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i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+ Organization of documents + call numbers + finding aids = learning a foreign language.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+ Learn how to think like the people you study: how would </a:t>
            </a:r>
            <a:r>
              <a:rPr lang="en-US" sz="2800" b="1" i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they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organize/classify/retrieve materials.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+ Learn how to think like the archivists at each site you visit.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9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CE15A-758C-F81D-F79E-339ACD01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3A0FAB-32A1-2EC4-F149-10C085F08B48}"/>
              </a:ext>
            </a:extLst>
          </p:cNvPr>
          <p:cNvSpPr txBox="1"/>
          <p:nvPr/>
        </p:nvSpPr>
        <p:spPr>
          <a:xfrm>
            <a:off x="0" y="0"/>
            <a:ext cx="9144000" cy="574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u="sng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u="sng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The Sorrows and Joys of Archival Research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limitations: 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you will not find everything you want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uncertainties: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you will never be sure that you have discovered all extant records.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surprises: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you will encounter unexpected information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257626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haking hands">
            <a:extLst>
              <a:ext uri="{FF2B5EF4-FFF2-40B4-BE49-F238E27FC236}">
                <a16:creationId xmlns:a16="http://schemas.microsoft.com/office/drawing/2014/main" id="{67F446F8-69E5-41D6-D505-83F38ECA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-762000"/>
            <a:ext cx="9144000" cy="716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44F30-D286-BF95-AC59-F132DA242505}"/>
              </a:ext>
            </a:extLst>
          </p:cNvPr>
          <p:cNvSpPr txBox="1"/>
          <p:nvPr/>
        </p:nvSpPr>
        <p:spPr>
          <a:xfrm>
            <a:off x="21021" y="2364855"/>
            <a:ext cx="91019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https://www.reaganlibrary.gov/public/archives/audiovisual/contactsheets/c27897.jpg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1985 03 12</a:t>
            </a:r>
          </a:p>
        </p:txBody>
      </p:sp>
    </p:spTree>
    <p:extLst>
      <p:ext uri="{BB962C8B-B14F-4D97-AF65-F5344CB8AC3E}">
        <p14:creationId xmlns:p14="http://schemas.microsoft.com/office/powerpoint/2010/main" val="70763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29D8-D01E-B75B-0821-71859489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23D602-4E95-32D1-6B8F-AC280FFA49D4}"/>
              </a:ext>
            </a:extLst>
          </p:cNvPr>
          <p:cNvSpPr txBox="1"/>
          <p:nvPr/>
        </p:nvSpPr>
        <p:spPr>
          <a:xfrm>
            <a:off x="0" y="0"/>
            <a:ext cx="9144000" cy="600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The Sorrows and Joys of Archival Research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limitations: 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you will not find everything you want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uncertainties: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you will never be sure that you have discovered all extant records.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 </a:t>
            </a: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surprises: 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you will encounter unexpected information and perspectives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*** end result: you will accumulate more questions, as well as ideas for more research/books/articles</a:t>
            </a:r>
            <a:endParaRPr lang="en-US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0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the Hunt for National Treasures With America’s Archive Detective ...">
            <a:extLst>
              <a:ext uri="{FF2B5EF4-FFF2-40B4-BE49-F238E27FC236}">
                <a16:creationId xmlns:a16="http://schemas.microsoft.com/office/drawing/2014/main" id="{C3312CBF-7D41-395C-5F58-BCB62E92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82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CC6D5-85E1-9F8B-54FB-2F4B31A71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2C6BE3-9BDA-F570-507D-DC32946A6D6A}"/>
              </a:ext>
            </a:extLst>
          </p:cNvPr>
          <p:cNvSpPr txBox="1"/>
          <p:nvPr/>
        </p:nvSpPr>
        <p:spPr>
          <a:xfrm>
            <a:off x="0" y="30480"/>
            <a:ext cx="9144000" cy="65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Temporal Limitations of the U.S. National Archives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Main Repository in College Park, Maryland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(NARA 2)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Very few 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declassified documents are available for the post-1979 period. </a:t>
            </a:r>
            <a:r>
              <a:rPr lang="en-US" sz="2800" b="1" kern="100" dirty="0"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If you are researching a topic in the 1980s or later, you will probably find </a:t>
            </a:r>
            <a:r>
              <a:rPr lang="en-US" sz="2800" b="1" u="sng" kern="100" dirty="0"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little or nothing</a:t>
            </a:r>
            <a:r>
              <a:rPr lang="en-US" sz="2800" b="1" kern="100" dirty="0"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available at College Park.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Procedure: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1. Examine online finding aids to identify potentially useful records.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2. Be as specific as possible about your research interests and potential sources when you write NARA for more information.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3. Be persistent: ask follow-up questions as necessary.</a:t>
            </a:r>
          </a:p>
        </p:txBody>
      </p:sp>
    </p:spTree>
    <p:extLst>
      <p:ext uri="{BB962C8B-B14F-4D97-AF65-F5344CB8AC3E}">
        <p14:creationId xmlns:p14="http://schemas.microsoft.com/office/powerpoint/2010/main" val="3882598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73F8D-EB7B-38B1-E514-B8FC1CDA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3B83C3-3B86-BA4F-CE00-6BAB1671C232}"/>
              </a:ext>
            </a:extLst>
          </p:cNvPr>
          <p:cNvSpPr txBox="1"/>
          <p:nvPr/>
        </p:nvSpPr>
        <p:spPr>
          <a:xfrm>
            <a:off x="0" y="30480"/>
            <a:ext cx="9144000" cy="656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You *MIGHT* Find More Recent Records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at These Repositories</a:t>
            </a:r>
            <a:endParaRPr lang="en-US" sz="28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United Kingdom: The National Archives (Kew) = some material released at the 30-year line.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https://www.nationalarchives.gov.uk/</a:t>
            </a: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Canada: Library and Archives Canada (Ottawa) = sometimes a limited amount of material may be released at the 20-year line, but this usually is only done by request, so contact them well ahead of time.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  <a:hlinkClick r:id="rId4"/>
              </a:rPr>
              <a:t>https://library-archives.canada.ca/eng</a:t>
            </a: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0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28714-7FE9-BECA-2F88-E17ED314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F299C8-8F03-64E0-A21D-21831C13D4BE}"/>
              </a:ext>
            </a:extLst>
          </p:cNvPr>
          <p:cNvSpPr txBox="1"/>
          <p:nvPr/>
        </p:nvSpPr>
        <p:spPr>
          <a:xfrm>
            <a:off x="0" y="30480"/>
            <a:ext cx="9144000" cy="600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Presidential Libraries</a:t>
            </a:r>
            <a:endParaRPr lang="en-US" sz="28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http://www.archives.gov/presidential-libraries/search.html</a:t>
            </a: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Presidential libraries *might* hold useful documentation.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Procedure: 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1. Examine each presidential library’s online finding aids (they are all different).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2. Write each presidential library directly, outlining your research interest and any collections and/or documents you identified as potentially relevant. </a:t>
            </a:r>
            <a:b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3. Follow up questions: the staff at presidential libraries are usually very willing to help you refine your search. </a:t>
            </a:r>
          </a:p>
        </p:txBody>
      </p:sp>
    </p:spTree>
    <p:extLst>
      <p:ext uri="{BB962C8B-B14F-4D97-AF65-F5344CB8AC3E}">
        <p14:creationId xmlns:p14="http://schemas.microsoft.com/office/powerpoint/2010/main" val="190484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E0543-3AC5-3822-6D20-AAB74157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6357A-D77C-61BF-6683-62AB61D7D88F}"/>
              </a:ext>
            </a:extLst>
          </p:cNvPr>
          <p:cNvSpPr txBox="1"/>
          <p:nvPr/>
        </p:nvSpPr>
        <p:spPr>
          <a:xfrm>
            <a:off x="0" y="30480"/>
            <a:ext cx="9144000" cy="538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To Find Leads About Archival Sources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---OR ---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If You Cannot Travel to Archives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Explore the</a:t>
            </a:r>
            <a:b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b="1" i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Foreign Relations of the United States </a:t>
            </a: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series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(FRUS)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https://history.state.gov/</a:t>
            </a: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95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2420C-3A64-B250-E8E5-8F4607C8A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C87CA3-721A-635E-08A6-FF37669F03D1}"/>
              </a:ext>
            </a:extLst>
          </p:cNvPr>
          <p:cNvSpPr txBox="1"/>
          <p:nvPr/>
        </p:nvSpPr>
        <p:spPr>
          <a:xfrm>
            <a:off x="0" y="30480"/>
            <a:ext cx="9144000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FRUS Frontpage</a:t>
            </a:r>
            <a:endParaRPr lang="en-US" sz="28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</p:txBody>
      </p:sp>
      <p:pic>
        <p:nvPicPr>
          <p:cNvPr id="3" name="Picture 2" descr="A screenshot of a historical documents&#10;&#10;Description automatically generated">
            <a:extLst>
              <a:ext uri="{FF2B5EF4-FFF2-40B4-BE49-F238E27FC236}">
                <a16:creationId xmlns:a16="http://schemas.microsoft.com/office/drawing/2014/main" id="{BBC1F8F3-4898-2743-F902-3B4DD3C2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5" y="585390"/>
            <a:ext cx="6335009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4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0E8DF-2792-823D-8CDF-BDEEDAAE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266FBE-C3EB-F20E-9FDB-A5ECA954570D}"/>
              </a:ext>
            </a:extLst>
          </p:cNvPr>
          <p:cNvSpPr txBox="1"/>
          <p:nvPr/>
        </p:nvSpPr>
        <p:spPr>
          <a:xfrm>
            <a:off x="0" y="30480"/>
            <a:ext cx="9144000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8F79AA87-2CCE-17AD-AEF2-3AE3FFCA3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1"/>
            <a:ext cx="9144000" cy="598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ADF36-9D81-0E1F-3956-074A5030425C}"/>
              </a:ext>
            </a:extLst>
          </p:cNvPr>
          <p:cNvSpPr txBox="1"/>
          <p:nvPr/>
        </p:nvSpPr>
        <p:spPr>
          <a:xfrm>
            <a:off x="0" y="3105835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Archival Source List: </a:t>
            </a:r>
            <a:r>
              <a:rPr lang="en-US" dirty="0">
                <a:solidFill>
                  <a:srgbClr val="46788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https://history.state.gov/historicaldocuments/frus1969-76ve03/sources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75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862B4-8F00-0EB9-956B-7F48EF49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1E2BEE-7DAC-1493-08FB-5C6A64B109EC}"/>
              </a:ext>
            </a:extLst>
          </p:cNvPr>
          <p:cNvSpPr txBox="1"/>
          <p:nvPr/>
        </p:nvSpPr>
        <p:spPr>
          <a:xfrm>
            <a:off x="0" y="0"/>
            <a:ext cx="9144000" cy="686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WORKSHOP: CHOOSE AN ONLINE OPTION</a:t>
            </a:r>
            <a:endParaRPr lang="en-US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OPTION</a:t>
            </a:r>
            <a:r>
              <a:rPr lang="en-US" sz="2400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 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researching a topic between 1973-1979, try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NARA AAD </a:t>
            </a:r>
            <a:r>
              <a:rPr lang="en-US" sz="24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https://www.archives.gov/research/foreign-policy/state-dept/rg-59-central-files/1973-1979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OPTION 2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For most other researchers, explore the State Department Central Decimal File.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4"/>
              </a:rPr>
              <a:t>https://www.archives.gov/research/foreign-policy/state-dept/rg-59-central-files/1910-1963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OPTION 3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Find out if a person you study has papers in a US repository via the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National Union Catalog of Manuscript Collections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5"/>
              </a:rPr>
              <a:t>https://www.loc.gov/coll/nucmc/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kern="100" dirty="0">
                <a:latin typeface="Times New Roman" panose="02020603050405020304" pitchFamily="18" charset="0"/>
                <a:ea typeface="Aptos" panose="020B0004020202020204" pitchFamily="34" charset="0"/>
              </a:rPr>
              <a:t>OPTION 4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: Explore FRUS 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  <a:hlinkClick r:id="rId6"/>
              </a:rPr>
              <a:t>https://history.state.gov/historicaldocuments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or</a:t>
            </a:r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any other source that might aid for your research topic.</a:t>
            </a: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0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FA95-327D-5E81-9EB7-AA9A1461E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1B9C6-9B32-9D74-F722-2FECF89B32C6}"/>
              </a:ext>
            </a:extLst>
          </p:cNvPr>
          <p:cNvSpPr txBox="1"/>
          <p:nvPr/>
        </p:nvSpPr>
        <p:spPr>
          <a:xfrm>
            <a:off x="0" y="1447800"/>
            <a:ext cx="9144000" cy="1467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Aptos" panose="020B0004020202020204" pitchFamily="34" charset="0"/>
              </a:rPr>
              <a:t>William B. McAllister, Ph.D.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Aptos" panose="020B0004020202020204" pitchFamily="34" charset="0"/>
                <a:hlinkClick r:id="rId2"/>
              </a:rPr>
              <a:t>wbm8@georgetown.edu</a:t>
            </a:r>
            <a:r>
              <a:rPr lang="en-US" sz="4000" b="1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2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9B9CAC-73DB-1A80-4F92-85A70BE59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0727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78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B23B3-4A82-3E23-C418-4010FC0ADA0E}"/>
              </a:ext>
            </a:extLst>
          </p:cNvPr>
          <p:cNvSpPr txBox="1"/>
          <p:nvPr/>
        </p:nvSpPr>
        <p:spPr>
          <a:xfrm>
            <a:off x="0" y="0"/>
            <a:ext cx="9144000" cy="620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6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Lifecycle of a Document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ORIGINATORS: The working level</a:t>
            </a:r>
            <a:br>
              <a:rPr lang="en-US" sz="2400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Document creator</a:t>
            </a:r>
            <a:br>
              <a:rPr lang="en-US" sz="2400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Record creator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RECORDS MANAGEMENT: </a:t>
            </a:r>
            <a:r>
              <a:rPr lang="en-US" sz="2400" b="1" kern="100" dirty="0"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Tracking/retrieving active documents</a:t>
            </a:r>
            <a:br>
              <a:rPr lang="en-US" sz="2400" b="1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Records manager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-RECORDS RETIREMENT</a:t>
            </a:r>
            <a:br>
              <a:rPr lang="en-US" sz="24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initial culling: document retirement and retention “schedules”</a:t>
            </a:r>
            <a:br>
              <a:rPr lang="en-US" sz="24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Post-retirement records, retention, storage and access (purgatory)</a:t>
            </a:r>
            <a:br>
              <a:rPr lang="en-US" sz="24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Record destruction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ARCHIVISTS/ARCHIVING/ARCHIVES</a:t>
            </a:r>
            <a:br>
              <a:rPr lang="en-US" sz="2400" b="1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acceptance by the archives (accession)</a:t>
            </a:r>
            <a:br>
              <a:rPr lang="en-US" sz="24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archival processing (sorting, boxing, labeling, shelving, </a:t>
            </a:r>
            <a:r>
              <a:rPr lang="en-US" sz="2400" u="sng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finding aids</a:t>
            </a:r>
            <a:r>
              <a:rPr lang="en-US" sz="24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br>
              <a:rPr lang="en-US" sz="24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400" kern="1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making documents available to the public</a:t>
            </a:r>
          </a:p>
        </p:txBody>
      </p:sp>
    </p:spTree>
    <p:extLst>
      <p:ext uri="{BB962C8B-B14F-4D97-AF65-F5344CB8AC3E}">
        <p14:creationId xmlns:p14="http://schemas.microsoft.com/office/powerpoint/2010/main" val="56803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3DAD09-A833-9053-3D7B-2B66DC10CABB}"/>
              </a:ext>
            </a:extLst>
          </p:cNvPr>
          <p:cNvSpPr txBox="1"/>
          <p:nvPr/>
        </p:nvSpPr>
        <p:spPr>
          <a:xfrm>
            <a:off x="0" y="18143"/>
            <a:ext cx="9144000" cy="6234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solidFill>
                <a:srgbClr val="FF0000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“</a:t>
            </a:r>
            <a:r>
              <a:rPr lang="en-US" sz="32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DIGITALIZATION</a:t>
            </a:r>
            <a:r>
              <a:rPr 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”</a:t>
            </a:r>
            <a:br>
              <a:rPr 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(a tiny percentage of archival documents are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available online—likely less than 1%)</a:t>
            </a:r>
            <a:endParaRPr lang="en-US" sz="28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 Paper Originals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 “Born Digital”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 </a:t>
            </a: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Archival Intake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 Archivists create Finding Aids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 Archival Search Engines	(lowest common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	denominator)</a:t>
            </a:r>
            <a:endParaRPr lang="en-US" sz="32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3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BC921-9CD2-03B0-2AE0-9796F3D16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9DCF9-083E-01A9-3B68-50D8A1CA577B}"/>
              </a:ext>
            </a:extLst>
          </p:cNvPr>
          <p:cNvSpPr txBox="1"/>
          <p:nvPr/>
        </p:nvSpPr>
        <p:spPr>
          <a:xfrm>
            <a:off x="0" y="18143"/>
            <a:ext cx="9144000" cy="595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CLASSIFICATION</a:t>
            </a: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-Various forms of </a:t>
            </a: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nclassified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Classified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1. Confidential; 2. Secret; 3. Top Secret</a:t>
            </a: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</a:t>
            </a: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SCI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: Sensitive Compartmented Information</a:t>
            </a: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</a:t>
            </a: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Dissemination Control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: NOFORN </a:t>
            </a: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  <a:hlinkClick r:id="rId2"/>
              </a:rPr>
              <a:t>https://www.dni.gov/files/documents/FOIA/Public_CAPCO_Register%20and%20Manual%20v5.1.pdf</a:t>
            </a:r>
            <a:endParaRPr lang="en-US" sz="32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8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AAEE-BF27-D68F-9892-E6164C3D4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504B57-04FD-00D3-DA08-F137073B7078}"/>
              </a:ext>
            </a:extLst>
          </p:cNvPr>
          <p:cNvSpPr txBox="1"/>
          <p:nvPr/>
        </p:nvSpPr>
        <p:spPr>
          <a:xfrm>
            <a:off x="0" y="18143"/>
            <a:ext cx="9144000" cy="699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DEC</a:t>
            </a:r>
            <a:r>
              <a:rPr lang="en-US" sz="32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LASSIFICATION</a:t>
            </a: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FRUS (Foreign Relations of the United States)</a:t>
            </a: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  <a:hlinkClick r:id="rId2"/>
              </a:rPr>
              <a:t>https://history.state.gov/</a:t>
            </a: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32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FOIA (Freedom of Information Act)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MDR (Mandatory Declassification Review)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{withdrawal sheets}</a:t>
            </a:r>
            <a:b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32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Balancing Openness/Transparency with National Security</a:t>
            </a:r>
            <a:endParaRPr lang="en-US" sz="32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5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1B80B7EA-FBF3-AC45-EF1B-B1529DD67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6F7125-8691-F522-772E-01E3A2C5B757}"/>
              </a:ext>
            </a:extLst>
          </p:cNvPr>
          <p:cNvSpPr txBox="1"/>
          <p:nvPr/>
        </p:nvSpPr>
        <p:spPr>
          <a:xfrm>
            <a:off x="0" y="0"/>
            <a:ext cx="9144000" cy="528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Historical Research in the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National Security Era, 1930s-Present</a:t>
            </a:r>
            <a:b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Exercise Judicious Skepticism about 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the Extant Historiography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--- in order to ---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Be on the Lookout for </a:t>
            </a:r>
            <a:b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Classified Drivers of Public Policy</a:t>
            </a:r>
            <a:endParaRPr lang="en-US" sz="32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9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9058</TotalTime>
  <Words>1295</Words>
  <Application>Microsoft Office PowerPoint</Application>
  <PresentationFormat>On-screen Show (4:3)</PresentationFormat>
  <Paragraphs>157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 Department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Negotiating New Spheres</dc:title>
  <dc:creator>barnumfsl</dc:creator>
  <cp:lastModifiedBy>William McAllister</cp:lastModifiedBy>
  <cp:revision>238</cp:revision>
  <cp:lastPrinted>2022-02-15T15:49:33Z</cp:lastPrinted>
  <dcterms:created xsi:type="dcterms:W3CDTF">2009-11-23T19:20:44Z</dcterms:created>
  <dcterms:modified xsi:type="dcterms:W3CDTF">2025-06-02T17:32:19Z</dcterms:modified>
</cp:coreProperties>
</file>