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366" r:id="rId3"/>
    <p:sldId id="39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DF46A0DD-E4D5-4EDB-A898-E479ADA4E099}">
          <p14:sldIdLst>
            <p14:sldId id="258"/>
            <p14:sldId id="366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59" autoAdjust="0"/>
  </p:normalViewPr>
  <p:slideViewPr>
    <p:cSldViewPr snapToGrid="0" showGuides="1">
      <p:cViewPr varScale="1">
        <p:scale>
          <a:sx n="115" d="100"/>
          <a:sy n="115" d="100"/>
        </p:scale>
        <p:origin x="992" y="200"/>
      </p:cViewPr>
      <p:guideLst/>
    </p:cSldViewPr>
  </p:slideViewPr>
  <p:outlineViewPr>
    <p:cViewPr>
      <p:scale>
        <a:sx n="33" d="100"/>
        <a:sy n="33" d="100"/>
      </p:scale>
      <p:origin x="0" y="-42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D12AED-3033-4657-B7DC-D4E6DDB6F51C}" type="datetimeFigureOut">
              <a:rPr lang="en-US" smtClean="0"/>
              <a:pPr/>
              <a:t>7/1/25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9C7C79-F225-43DA-A66A-FE385518FA4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23F138-6E5B-40B1-8F1D-F4372133B5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6297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C58130-D793-4585-0F62-E225AFE34C08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Michael Fahrig</a:t>
            </a:r>
          </a:p>
        </p:txBody>
      </p:sp>
    </p:spTree>
    <p:extLst>
      <p:ext uri="{BB962C8B-B14F-4D97-AF65-F5344CB8AC3E}">
        <p14:creationId xmlns:p14="http://schemas.microsoft.com/office/powerpoint/2010/main" val="40969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9A371-D2C0-C5C7-599F-F5ADA1B1E1A0}"/>
              </a:ext>
            </a:extLst>
          </p:cNvPr>
          <p:cNvSpPr/>
          <p:nvPr userDrawn="1"/>
        </p:nvSpPr>
        <p:spPr>
          <a:xfrm>
            <a:off x="3454400" y="1440070"/>
            <a:ext cx="7262191" cy="5417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391775-4AD1-8748-F53B-B70F564F1E28}"/>
              </a:ext>
            </a:extLst>
          </p:cNvPr>
          <p:cNvSpPr/>
          <p:nvPr userDrawn="1"/>
        </p:nvSpPr>
        <p:spPr>
          <a:xfrm>
            <a:off x="-1" y="0"/>
            <a:ext cx="34544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F319D-54B8-AFBD-BA65-4B5CD82AAB9C}"/>
              </a:ext>
            </a:extLst>
          </p:cNvPr>
          <p:cNvSpPr/>
          <p:nvPr userDrawn="1"/>
        </p:nvSpPr>
        <p:spPr>
          <a:xfrm>
            <a:off x="10716591" y="1440070"/>
            <a:ext cx="1473208" cy="324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1A0D3-0AC2-CE22-6080-14AD1ABDD9C9}"/>
              </a:ext>
            </a:extLst>
          </p:cNvPr>
          <p:cNvSpPr/>
          <p:nvPr userDrawn="1"/>
        </p:nvSpPr>
        <p:spPr>
          <a:xfrm>
            <a:off x="-1" y="1873249"/>
            <a:ext cx="10716591" cy="2610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1873249"/>
            <a:ext cx="9847263" cy="2610403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102175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6" y="1796400"/>
            <a:ext cx="9847262" cy="42912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2CA85-C8A9-AE51-BACA-F669C81BC3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0001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169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r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142009-8219-8BC1-AE3A-F9995A3671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538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DCE4CB-2A8A-E999-BC5B-0546FC61E3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1190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D3354A-A889-874A-227B-545FF09A7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49264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724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B009781-AC80-2F25-3029-6F12E58808D1}"/>
              </a:ext>
            </a:extLst>
          </p:cNvPr>
          <p:cNvSpPr/>
          <p:nvPr userDrawn="1"/>
        </p:nvSpPr>
        <p:spPr>
          <a:xfrm>
            <a:off x="0" y="1299614"/>
            <a:ext cx="12192000" cy="4790036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5389"/>
            <a:ext cx="11256962" cy="70388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964625C-7228-3CD7-0228-EB8F4DA6A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1724067"/>
            <a:ext cx="11256963" cy="4106890"/>
          </a:xfrm>
        </p:spPr>
        <p:txBody>
          <a:bodyPr numCol="4" spcCol="144000">
            <a:normAutofit/>
          </a:bodyPr>
          <a:lstStyle>
            <a:lvl1pPr defTabSz="540000">
              <a:buFontTx/>
              <a:buNone/>
              <a:defRPr sz="1200"/>
            </a:lvl1pPr>
            <a:lvl2pPr marL="0" indent="0" defTabSz="540000">
              <a:buFontTx/>
              <a:buNone/>
              <a:defRPr sz="1200"/>
            </a:lvl2pPr>
            <a:lvl3pPr marL="230400" indent="0" defTabSz="540000">
              <a:buFontTx/>
              <a:buNone/>
              <a:defRPr sz="1200"/>
            </a:lvl3pPr>
            <a:lvl4pPr marL="462600" indent="0" defTabSz="540000">
              <a:buFontTx/>
              <a:buNone/>
              <a:defRPr sz="1200"/>
            </a:lvl4pPr>
            <a:lvl5pPr marL="693000" indent="0" defTabSz="540000">
              <a:buFontTx/>
              <a:buNone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007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0A19-C31D-D17E-333F-5FFC84C55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7F09D-CA65-1FAC-B1F6-091848CD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1AEE-F368-8957-E533-F548576E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DE676504-1990-FA12-2EC7-C96AF5346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6372-D161-EFA2-E8ED-37A8259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224E-3006-D545-7E15-81DF2E93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" name="Graphic 23">
            <a:extLst>
              <a:ext uri="{FF2B5EF4-FFF2-40B4-BE49-F238E27FC236}">
                <a16:creationId xmlns:a16="http://schemas.microsoft.com/office/drawing/2014/main" id="{CA34AAE7-7AA4-1685-C297-75524C24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1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u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0888661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7" y="1819622"/>
            <a:ext cx="4918074" cy="427002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9843" y="1873250"/>
            <a:ext cx="5705544" cy="421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02524" y="0"/>
            <a:ext cx="4689475" cy="608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4800"/>
            <a:ext cx="703579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35755B-4407-A686-A945-80E4D01E48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6" y="1819622"/>
            <a:ext cx="6716201" cy="4270028"/>
          </a:xfrm>
        </p:spPr>
        <p:txBody>
          <a:bodyPr/>
          <a:lstStyle>
            <a:lvl1pPr marL="0" indent="0"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973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57F847-0F40-805F-E109-55937F16EE05}"/>
              </a:ext>
            </a:extLst>
          </p:cNvPr>
          <p:cNvSpPr/>
          <p:nvPr userDrawn="1"/>
        </p:nvSpPr>
        <p:spPr>
          <a:xfrm>
            <a:off x="0" y="1873249"/>
            <a:ext cx="12192000" cy="4984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Ansprechpartner*innen: Dillwyn Thier, Armin Glatzmeier, Johanna Gröpler, Ida Bentele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52761"/>
            <a:ext cx="4235513" cy="8784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1C0625-D322-4C40-8A04-4F73A774CD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0820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125634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0BE63C6-2C68-11A6-634F-A223CACE5DE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6725" y="1873250"/>
            <a:ext cx="7035800" cy="421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Diagramm</a:t>
            </a:r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0E3E6E4C-D915-71EB-4E50-21C71815E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8122" y="1824383"/>
            <a:ext cx="2345565" cy="42652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7752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9B13E2-E807-8002-428D-29A29C515990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48"/>
            <a:ext cx="12191999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Ansprechpartner*innen: Dillwyn Thier, Armin Glatzmeier, Johanna Gröpler, Ida Bentele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29" r="1"/>
          <a:stretch/>
        </p:blipFill>
        <p:spPr>
          <a:xfrm>
            <a:off x="1" y="348344"/>
            <a:ext cx="4235512" cy="87845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753D02-4AA0-4EA7-A9A8-B75971C7E2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05959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28B5E9D-132E-EA0A-A3EC-0E0FAAD894E1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52"/>
            <a:ext cx="12192000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Ansprechpartner*innen: Dillwyn Thier, Armin Glatzmeier, Johanna Gröpler, Ida Bentele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30"/>
          <a:stretch/>
        </p:blipFill>
        <p:spPr>
          <a:xfrm>
            <a:off x="-1" y="348344"/>
            <a:ext cx="4235513" cy="87845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240BF61-D00B-4A1A-8D45-9E1588C1C6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312639" y="46831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2806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0993C30-67B9-75F4-1A06-1568B796DA9A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48"/>
            <a:ext cx="12192000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Ansprechpartner*innen: Dillwyn Thier, Armin Glatzmeier, Johanna Gröpler, Ida Bentele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6434" y="348344"/>
            <a:ext cx="3621290" cy="87845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486D85-EC82-4767-9124-E17ED56335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658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CBB458-ABC1-FD6D-2103-D83AE6BE96B4}"/>
              </a:ext>
            </a:extLst>
          </p:cNvPr>
          <p:cNvSpPr/>
          <p:nvPr userDrawn="1"/>
        </p:nvSpPr>
        <p:spPr>
          <a:xfrm>
            <a:off x="3454400" y="1440070"/>
            <a:ext cx="7262191" cy="5417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AD4EC-48B9-56F2-00A4-34E299FAC8A5}"/>
              </a:ext>
            </a:extLst>
          </p:cNvPr>
          <p:cNvSpPr/>
          <p:nvPr userDrawn="1"/>
        </p:nvSpPr>
        <p:spPr>
          <a:xfrm>
            <a:off x="-1" y="0"/>
            <a:ext cx="34544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C23AD-FA70-8345-F13A-A479031FCD44}"/>
              </a:ext>
            </a:extLst>
          </p:cNvPr>
          <p:cNvSpPr/>
          <p:nvPr userDrawn="1"/>
        </p:nvSpPr>
        <p:spPr>
          <a:xfrm>
            <a:off x="0" y="1873249"/>
            <a:ext cx="10313988" cy="421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6" y="2292626"/>
            <a:ext cx="9136684" cy="1718366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1"/>
            <a:ext cx="9136685" cy="102041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Ansprechpartner*innen: Dillwyn Thier, Armin Glatzmeier, Johanna Gröpler, Ida Bentele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EF8A7-1A2C-C52B-BA04-5685EB8AAEEF}"/>
              </a:ext>
            </a:extLst>
          </p:cNvPr>
          <p:cNvSpPr/>
          <p:nvPr userDrawn="1"/>
        </p:nvSpPr>
        <p:spPr>
          <a:xfrm>
            <a:off x="10716591" y="1440070"/>
            <a:ext cx="1473208" cy="324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6E0D4D6-B4EE-6FBA-E4C3-9FAC2811F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EF4A702-4D42-4FFC-A43E-10D5DC55F9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2274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278189"/>
            <a:ext cx="11256963" cy="1404936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36404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8A8BB9-01D0-3654-AAE2-4DE1BEC4A40B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</p:spTree>
    <p:extLst>
      <p:ext uri="{BB962C8B-B14F-4D97-AF65-F5344CB8AC3E}">
        <p14:creationId xmlns:p14="http://schemas.microsoft.com/office/powerpoint/2010/main" val="159150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D48632-650C-942F-7A62-CF9B0E319205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</p:spTree>
    <p:extLst>
      <p:ext uri="{BB962C8B-B14F-4D97-AF65-F5344CB8AC3E}">
        <p14:creationId xmlns:p14="http://schemas.microsoft.com/office/powerpoint/2010/main" val="284884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37C05-0B52-73A3-9373-AAE32FCD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1404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AD72-55F4-7462-F73C-F21DAB61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6" y="1797878"/>
            <a:ext cx="11256962" cy="4291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5DDF-77CE-867B-91D2-364B6E5D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26" y="6389688"/>
            <a:ext cx="9847262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Ansprechpartner*innen: Dillwyn Thier, Armin Glatzmeier, Johanna Gröpler, Ida Bentele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BE3B-E0CA-7AC3-9201-404918DF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6306" y="6389078"/>
            <a:ext cx="1406769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F622B2-DCC2-4363-AA1C-8797E3A5E5C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9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74" r:id="rId4"/>
    <p:sldLayoutId id="2147483675" r:id="rId5"/>
    <p:sldLayoutId id="2147483670" r:id="rId6"/>
    <p:sldLayoutId id="2147483651" r:id="rId7"/>
    <p:sldLayoutId id="2147483676" r:id="rId8"/>
    <p:sldLayoutId id="2147483677" r:id="rId9"/>
    <p:sldLayoutId id="2147483678" r:id="rId10"/>
    <p:sldLayoutId id="2147483672" r:id="rId11"/>
    <p:sldLayoutId id="2147483650" r:id="rId12"/>
    <p:sldLayoutId id="2147483679" r:id="rId13"/>
    <p:sldLayoutId id="2147483680" r:id="rId14"/>
    <p:sldLayoutId id="2147483681" r:id="rId15"/>
    <p:sldLayoutId id="2147483654" r:id="rId16"/>
    <p:sldLayoutId id="2147483655" r:id="rId17"/>
    <p:sldLayoutId id="2147483657" r:id="rId18"/>
    <p:sldLayoutId id="2147483682" r:id="rId19"/>
    <p:sldLayoutId id="2147483673" r:id="rId20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5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10" pos="1182" userDrawn="1">
          <p15:clr>
            <a:srgbClr val="F26B43"/>
          </p15:clr>
        </p15:guide>
        <p15:guide id="14" pos="2069" userDrawn="1">
          <p15:clr>
            <a:srgbClr val="F26B43"/>
          </p15:clr>
        </p15:guide>
        <p15:guide id="16" pos="2953" userDrawn="1">
          <p15:clr>
            <a:srgbClr val="F26B43"/>
          </p15:clr>
        </p15:guide>
        <p15:guide id="20" pos="3839" userDrawn="1">
          <p15:clr>
            <a:srgbClr val="F26B43"/>
          </p15:clr>
        </p15:guide>
        <p15:guide id="22" pos="4726" userDrawn="1">
          <p15:clr>
            <a:srgbClr val="F26B43"/>
          </p15:clr>
        </p15:guide>
        <p15:guide id="26" pos="5611" userDrawn="1">
          <p15:clr>
            <a:srgbClr val="F26B43"/>
          </p15:clr>
        </p15:guide>
        <p15:guide id="28" pos="6497" userDrawn="1">
          <p15:clr>
            <a:srgbClr val="F26B43"/>
          </p15:clr>
        </p15:guide>
        <p15:guide id="30" pos="7385" userDrawn="1">
          <p15:clr>
            <a:srgbClr val="F26B43"/>
          </p15:clr>
        </p15:guide>
        <p15:guide id="31" orient="horz" pos="1180" userDrawn="1">
          <p15:clr>
            <a:srgbClr val="F26B43"/>
          </p15:clr>
        </p15:guide>
        <p15:guide id="33" orient="horz" pos="2065" userDrawn="1">
          <p15:clr>
            <a:srgbClr val="F26B43"/>
          </p15:clr>
        </p15:guide>
        <p15:guide id="34" orient="horz" pos="2950" userDrawn="1">
          <p15:clr>
            <a:srgbClr val="F26B43"/>
          </p15:clr>
        </p15:guide>
        <p15:guide id="36" orient="horz" pos="3836" userDrawn="1">
          <p15:clr>
            <a:srgbClr val="F26B43"/>
          </p15:clr>
        </p15:guide>
        <p15:guide id="37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fu-berlin.de/schreibwoche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485A1-F29B-591B-29D7-DDC2F1BD1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Ansprechpartner*innen: Dillwyn Thier, Armin Glatzmeier, Johanna Gröpler, Ida Bentele, Lisa Marie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Ochlich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B5A662E-8B90-4ADB-AB87-D92EF600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361" y="581025"/>
            <a:ext cx="3307278" cy="74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85A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1" i="1" u="none" strike="noStrike" cap="none" normalizeH="0" baseline="0" dirty="0" err="1">
                <a:ln>
                  <a:noFill/>
                </a:ln>
                <a:solidFill>
                  <a:srgbClr val="99CC00"/>
                </a:solidFill>
                <a:effectLst/>
                <a:latin typeface="+mn-lt"/>
              </a:rPr>
              <a:t>Schreib</a:t>
            </a:r>
            <a:r>
              <a:rPr kumimoji="0" lang="de-DE" altLang="de-DE" sz="3600" b="1" i="1" u="none" strike="noStrike" cap="none" normalizeH="0" baseline="0" dirty="0" err="1">
                <a:ln>
                  <a:noFill/>
                </a:ln>
                <a:solidFill>
                  <a:srgbClr val="003366"/>
                </a:solidFill>
                <a:effectLst/>
                <a:latin typeface="+mn-lt"/>
              </a:rPr>
              <a:t>Geist</a:t>
            </a:r>
            <a:endParaRPr kumimoji="0" lang="de-DE" altLang="de-DE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Grafik 9" descr="Ein Bild, das Kunst, Kirche enthält.&#10;&#10;KI-generierte Inhalte können fehlerhaft sein.">
            <a:extLst>
              <a:ext uri="{FF2B5EF4-FFF2-40B4-BE49-F238E27FC236}">
                <a16:creationId xmlns:a16="http://schemas.microsoft.com/office/drawing/2014/main" id="{70FFDA44-A03B-B827-73C4-04BD298F2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219740"/>
            <a:ext cx="11256964" cy="33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B9D40-2966-4FF8-89B4-A3FD8112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4807"/>
            <a:ext cx="8642350" cy="428625"/>
          </a:xfrm>
        </p:spPr>
        <p:txBody>
          <a:bodyPr/>
          <a:lstStyle/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GENERELLE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8CB37F-BE7C-4CAA-808D-302C80AB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158"/>
            <a:ext cx="10791825" cy="50113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Datum: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21.–25.07.2025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Zeit: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10:15–19:00 Uhr </a:t>
            </a:r>
          </a:p>
          <a:p>
            <a:pPr marL="573300" lvl="1" indent="-342900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Vormittags: 10:15–15:45 Uhr, i.d.R. 90-minütige Veranstaltungen mit Inputs zu u.a.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Schritten im Schreibprozesses 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Fachspezifischen Aspekte des wiss. Schreibens (z.B. Linguistik)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Recherche und Literaturverwaltung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Psychologische Aspekte im wiss. Schreiben</a:t>
            </a:r>
          </a:p>
          <a:p>
            <a:pPr marL="573300" lvl="1" indent="-342900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Nachmittags: 16:00–19:00 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Schreibzeit: betreute Schreibgruppe mit bewegter Pause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30-Minütige Beratung zum eigenen Schreibprojekt </a:t>
            </a:r>
          </a:p>
          <a:p>
            <a:pPr marL="803700" lvl="2" indent="-34290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Literaturcheck der Philologischen Bibliothek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Ort: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Online oder Präsenz in der Rost-/ Silberlaube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Schwerpunkttag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KI-Tools im wissenschaftlichen Schreibprozess (25.07.25)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Programm &amp; Anmeldung: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https://blogs.fu-berlin.de/schreibwoche/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573300" lvl="1" indent="-342900"/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56BFCA-511E-4E25-8C3E-B47FA7E26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250825" y="66294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Ansprechpartner*innen: Dillwyn Thier, Armin Glatzmeier, Johanna Gröpler, Ida Bentele</a:t>
            </a:r>
          </a:p>
        </p:txBody>
      </p:sp>
    </p:spTree>
    <p:extLst>
      <p:ext uri="{BB962C8B-B14F-4D97-AF65-F5344CB8AC3E}">
        <p14:creationId xmlns:p14="http://schemas.microsoft.com/office/powerpoint/2010/main" val="959781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82D36D-67B8-DA26-51B0-88BE48A028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250825" y="66294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Ansprechpartner*innen: Dillwyn Thier, Armin Glatzmeier, Johanna Gröpler, Ida Bentele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4E28F92-D843-7B57-1FE2-8580B3545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05310"/>
              </p:ext>
            </p:extLst>
          </p:nvPr>
        </p:nvGraphicFramePr>
        <p:xfrm>
          <a:off x="858489" y="1696905"/>
          <a:ext cx="10475022" cy="41161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837">
                  <a:extLst>
                    <a:ext uri="{9D8B030D-6E8A-4147-A177-3AD203B41FA5}">
                      <a16:colId xmlns:a16="http://schemas.microsoft.com/office/drawing/2014/main" val="3377488090"/>
                    </a:ext>
                  </a:extLst>
                </a:gridCol>
                <a:gridCol w="1745837">
                  <a:extLst>
                    <a:ext uri="{9D8B030D-6E8A-4147-A177-3AD203B41FA5}">
                      <a16:colId xmlns:a16="http://schemas.microsoft.com/office/drawing/2014/main" val="353942876"/>
                    </a:ext>
                  </a:extLst>
                </a:gridCol>
                <a:gridCol w="1745837">
                  <a:extLst>
                    <a:ext uri="{9D8B030D-6E8A-4147-A177-3AD203B41FA5}">
                      <a16:colId xmlns:a16="http://schemas.microsoft.com/office/drawing/2014/main" val="3243269383"/>
                    </a:ext>
                  </a:extLst>
                </a:gridCol>
                <a:gridCol w="1745837">
                  <a:extLst>
                    <a:ext uri="{9D8B030D-6E8A-4147-A177-3AD203B41FA5}">
                      <a16:colId xmlns:a16="http://schemas.microsoft.com/office/drawing/2014/main" val="577517039"/>
                    </a:ext>
                  </a:extLst>
                </a:gridCol>
                <a:gridCol w="1852446">
                  <a:extLst>
                    <a:ext uri="{9D8B030D-6E8A-4147-A177-3AD203B41FA5}">
                      <a16:colId xmlns:a16="http://schemas.microsoft.com/office/drawing/2014/main" val="893296173"/>
                    </a:ext>
                  </a:extLst>
                </a:gridCol>
                <a:gridCol w="1639228">
                  <a:extLst>
                    <a:ext uri="{9D8B030D-6E8A-4147-A177-3AD203B41FA5}">
                      <a16:colId xmlns:a16="http://schemas.microsoft.com/office/drawing/2014/main" val="2134882556"/>
                    </a:ext>
                  </a:extLst>
                </a:gridCol>
              </a:tblGrid>
              <a:tr h="45906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Wochentag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Montag, 21.7.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Dienstag, 22.07.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Mittwoch, 23.07.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Donnerstag, 24.07.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Freitag, 25.07.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98758"/>
                  </a:ext>
                </a:extLst>
              </a:tr>
              <a:tr h="1538045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Input/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Planung und Schreibprozess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Literaturrecherche und –</a:t>
                      </a:r>
                      <a:r>
                        <a:rPr lang="de-DE" sz="14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verarbeitung</a:t>
                      </a:r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,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Themenfindung</a:t>
                      </a:r>
                    </a:p>
                    <a:p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Literaturverwaltung, Bibliographieren, Zitieren, Formulieren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Argumentieren, Strukturieren </a:t>
                      </a:r>
                    </a:p>
                    <a:p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KI-Tools beim wissenschaftlichen Schreiben</a:t>
                      </a:r>
                    </a:p>
                    <a:p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687189"/>
                  </a:ext>
                </a:extLst>
              </a:tr>
              <a:tr h="105954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eigenständiges Arbeiten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Schreibzeit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521936"/>
                  </a:ext>
                </a:extLst>
              </a:tr>
              <a:tr h="105954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Beratung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Schreibberatung,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Zitiersprechstunde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Schreibberatung, 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Literaturcheck</a:t>
                      </a:r>
                    </a:p>
                    <a:p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Schreibberatung,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Literaturcheck</a:t>
                      </a:r>
                    </a:p>
                    <a:p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Schreibberatung,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Zitiersprechstunde,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Literaturcheck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Schreibberatung, </a:t>
                      </a:r>
                    </a:p>
                    <a:p>
                      <a:r>
                        <a:rPr lang="de-DE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Literaturcheck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0568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7ED5F960-7F06-EE83-3DEF-63E3EBDB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51976"/>
            <a:ext cx="8642350" cy="428625"/>
          </a:xfrm>
        </p:spPr>
        <p:txBody>
          <a:bodyPr/>
          <a:lstStyle/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THEMENÜBERBLICK</a:t>
            </a:r>
          </a:p>
        </p:txBody>
      </p:sp>
    </p:spTree>
    <p:extLst>
      <p:ext uri="{BB962C8B-B14F-4D97-AF65-F5344CB8AC3E}">
        <p14:creationId xmlns:p14="http://schemas.microsoft.com/office/powerpoint/2010/main" val="173977493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FU Berlin">
  <a:themeElements>
    <a:clrScheme name="FU Berlin">
      <a:dk1>
        <a:srgbClr val="000000"/>
      </a:dk1>
      <a:lt1>
        <a:srgbClr val="FFFFFF"/>
      </a:lt1>
      <a:dk2>
        <a:srgbClr val="004659"/>
      </a:dk2>
      <a:lt2>
        <a:srgbClr val="CCFF00"/>
      </a:lt2>
      <a:accent1>
        <a:srgbClr val="00A4D1"/>
      </a:accent1>
      <a:accent2>
        <a:srgbClr val="336B7A"/>
      </a:accent2>
      <a:accent3>
        <a:srgbClr val="58756A"/>
      </a:accent3>
      <a:accent4>
        <a:srgbClr val="86B0A0"/>
      </a:accent4>
      <a:accent5>
        <a:srgbClr val="E57050"/>
      </a:accent5>
      <a:accent6>
        <a:srgbClr val="813353"/>
      </a:accent6>
      <a:hlink>
        <a:srgbClr val="000000"/>
      </a:hlink>
      <a:folHlink>
        <a:srgbClr val="7F7F7F"/>
      </a:folHlink>
    </a:clrScheme>
    <a:fontScheme name="FU 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ADE"/>
        </a:solidFill>
        <a:ln>
          <a:noFill/>
        </a:ln>
      </a:spPr>
      <a:bodyPr lIns="0" tIns="0" rIns="0" bIns="0" rtlCol="0" anchor="ctr">
        <a:normAutofit/>
      </a:bodyPr>
      <a:lstStyle>
        <a:defPPr algn="l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custClrLst>
    <a:custClr name="Blau 100%">
      <a:srgbClr val="004659"/>
    </a:custClr>
    <a:custClr name="Blau 90%">
      <a:srgbClr val="195869"/>
    </a:custClr>
    <a:custClr name="Blau 80%">
      <a:srgbClr val="336B7A"/>
    </a:custClr>
    <a:custClr name="Blau 70%">
      <a:srgbClr val="4C7D8A"/>
    </a:custClr>
    <a:custClr name="Blau 60%">
      <a:srgbClr val="66909B"/>
    </a:custClr>
    <a:custClr name="Blau 50%">
      <a:srgbClr val="7FA2AC"/>
    </a:custClr>
    <a:custClr name="Blau 40%">
      <a:srgbClr val="99B5BD"/>
    </a:custClr>
    <a:custClr name="Blau 30%">
      <a:srgbClr val="B2C7CD"/>
    </a:custClr>
    <a:custClr name="Blau 20%">
      <a:srgbClr val="CCDADE"/>
    </a:custClr>
    <a:custClr name="Blau 10%">
      <a:srgbClr val="E5ECE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Macintosh PowerPoint</Application>
  <PresentationFormat>Breitbild</PresentationFormat>
  <Paragraphs>54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Source Sans Pro</vt:lpstr>
      <vt:lpstr>FU Berlin</vt:lpstr>
      <vt:lpstr>PowerPoint-Präsentation</vt:lpstr>
      <vt:lpstr>GENERELLE INFORMATIONEN</vt:lpstr>
      <vt:lpstr>THEMENÜBERBLICK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Fahrig</dc:creator>
  <cp:lastModifiedBy>3FTLUi7Pl9WIPJ2X</cp:lastModifiedBy>
  <cp:revision>433</cp:revision>
  <dcterms:created xsi:type="dcterms:W3CDTF">2024-01-25T14:52:06Z</dcterms:created>
  <dcterms:modified xsi:type="dcterms:W3CDTF">2025-07-02T09:01:21Z</dcterms:modified>
</cp:coreProperties>
</file>